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6815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550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53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737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68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8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3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032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8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208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12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5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D32810F-38B6-72DB-978A-A82D61F56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12" r="-1" b="1367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1C3FFB4-5A2F-1F1A-3852-01860B47C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hu-HU">
                <a:solidFill>
                  <a:srgbClr val="FFFFFF"/>
                </a:solidFill>
              </a:rPr>
              <a:t>Magyar Deluxe Szemétszállító kft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853FEF8-2871-1AB9-3E4A-E32220542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hu-HU">
                <a:solidFill>
                  <a:srgbClr val="FFFFFF"/>
                </a:solidFill>
              </a:rPr>
              <a:t>Szemet szemért</a:t>
            </a:r>
          </a:p>
          <a:p>
            <a:pPr algn="ctr"/>
            <a:r>
              <a:rPr lang="hu-HU">
                <a:solidFill>
                  <a:srgbClr val="FFFFFF"/>
                </a:solidFill>
              </a:rPr>
              <a:t>Szemetet Aranyért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439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4A5A944B-7233-EA86-CE83-762729180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895102"/>
              </p:ext>
            </p:extLst>
          </p:nvPr>
        </p:nvGraphicFramePr>
        <p:xfrm>
          <a:off x="2032000" y="2607189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894848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205753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6435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Forrás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Kezdetben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Várhatólag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Bevétel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150-200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/ hó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5millió/hó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01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Politikai Támogatás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500-700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/ mozgalom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1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Egyéb adományok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40-50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/hó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100-150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/ hó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26386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0CDAC115-4F28-A1E6-3B05-5597C21E3C1D}"/>
              </a:ext>
            </a:extLst>
          </p:cNvPr>
          <p:cNvSpPr txBox="1"/>
          <p:nvPr/>
        </p:nvSpPr>
        <p:spPr>
          <a:xfrm>
            <a:off x="5043181" y="1065402"/>
            <a:ext cx="210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/>
              <a:t>Profitok</a:t>
            </a:r>
          </a:p>
        </p:txBody>
      </p:sp>
    </p:spTree>
    <p:extLst>
      <p:ext uri="{BB962C8B-B14F-4D97-AF65-F5344CB8AC3E}">
        <p14:creationId xmlns:p14="http://schemas.microsoft.com/office/powerpoint/2010/main" val="112775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F2BBBD6F-1610-1548-0F79-CAB11D4DB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730941"/>
              </p:ext>
            </p:extLst>
          </p:nvPr>
        </p:nvGraphicFramePr>
        <p:xfrm>
          <a:off x="2032000" y="268732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054803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1295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48269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Fizetés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kezdetben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Várhatólag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5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Munkások fizetése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170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/hó * munkás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175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/hó * munkás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483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Karbantartás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140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/hó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400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/hó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51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Járművek/gáz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100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 / hó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300 ezer </a:t>
                      </a:r>
                      <a:r>
                        <a:rPr lang="hu-HU" dirty="0" err="1"/>
                        <a:t>ft</a:t>
                      </a:r>
                      <a:r>
                        <a:rPr lang="hu-HU" dirty="0"/>
                        <a:t>/hó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9060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BE3CDCCA-C9FA-45FB-80A9-FB0A4687BF25}"/>
              </a:ext>
            </a:extLst>
          </p:cNvPr>
          <p:cNvSpPr txBox="1"/>
          <p:nvPr/>
        </p:nvSpPr>
        <p:spPr>
          <a:xfrm>
            <a:off x="3805804" y="989901"/>
            <a:ext cx="4580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/>
              <a:t>Kiadások</a:t>
            </a:r>
          </a:p>
        </p:txBody>
      </p:sp>
    </p:spTree>
    <p:extLst>
      <p:ext uri="{BB962C8B-B14F-4D97-AF65-F5344CB8AC3E}">
        <p14:creationId xmlns:p14="http://schemas.microsoft.com/office/powerpoint/2010/main" val="399908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CCF17AE-29AB-71A0-B272-FB85BE3C44F5}"/>
              </a:ext>
            </a:extLst>
          </p:cNvPr>
          <p:cNvSpPr txBox="1"/>
          <p:nvPr/>
        </p:nvSpPr>
        <p:spPr>
          <a:xfrm>
            <a:off x="3461856" y="2777675"/>
            <a:ext cx="5268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423643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6BF02B-EC23-1405-20B7-71B4F6856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8" b="4921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3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zövegdoboz 3">
            <a:extLst>
              <a:ext uri="{FF2B5EF4-FFF2-40B4-BE49-F238E27FC236}">
                <a16:creationId xmlns:a16="http://schemas.microsoft.com/office/drawing/2014/main" id="{32EB6559-4E0E-A833-0AB9-D403D3A3D039}"/>
              </a:ext>
            </a:extLst>
          </p:cNvPr>
          <p:cNvSpPr txBox="1"/>
          <p:nvPr/>
        </p:nvSpPr>
        <p:spPr>
          <a:xfrm>
            <a:off x="367638" y="1907193"/>
            <a:ext cx="11449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highlight>
                  <a:srgbClr val="C0C0C0"/>
                </a:highlight>
              </a:rPr>
              <a:t>Mindenki gyűjtene szelektíven és környezettudatosan de nincs rá kapacitás</a:t>
            </a:r>
            <a:endParaRPr lang="en-GB" sz="40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584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35132A6-D51B-B787-7E32-77362A0F5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583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F36B9D7-4EA9-86D2-5D8A-06D5C6E344FB}"/>
              </a:ext>
            </a:extLst>
          </p:cNvPr>
          <p:cNvSpPr txBox="1"/>
          <p:nvPr/>
        </p:nvSpPr>
        <p:spPr>
          <a:xfrm>
            <a:off x="1455877" y="320059"/>
            <a:ext cx="9090476" cy="609401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Első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lépésként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elérhetnénk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pár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Budapesti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kerületet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akár agglomerációt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 sikerül a program 4 hónapon belül akár egész </a:t>
            </a:r>
            <a:r>
              <a:rPr lang="hu-HU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magyarországon</a:t>
            </a: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elterjedhet a cég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 pedig befut és politikai támogatást kapunk egész </a:t>
            </a:r>
            <a:r>
              <a:rPr lang="hu-HU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európán</a:t>
            </a: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mi lehetünk a vezető (zöldszemét) cég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09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D918EEA-6658-69D0-2F1E-09306BFEC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C45DD94-1369-8314-8CF3-8B382602E92F}"/>
              </a:ext>
            </a:extLst>
          </p:cNvPr>
          <p:cNvSpPr txBox="1"/>
          <p:nvPr/>
        </p:nvSpPr>
        <p:spPr>
          <a:xfrm>
            <a:off x="1771868" y="1235932"/>
            <a:ext cx="9090476" cy="47396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Sára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látja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hogy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mi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minden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csúnya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szemét</a:t>
            </a: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</a:t>
            </a:r>
            <a:r>
              <a:rPr lang="en-US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usztítja</a:t>
            </a:r>
            <a:r>
              <a:rPr lang="en-US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természetet: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Sára szomorú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Sára látja a hirdetésünket a gondos </a:t>
            </a:r>
            <a:r>
              <a:rPr lang="hu-HU" sz="4000" i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ökotudatosságról</a:t>
            </a: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hu-HU" sz="40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Sára érdeklődik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hu-HU" sz="40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757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14889931-5E15-52D4-403C-83F6B7B27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57" b="55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zövegdoboz 2">
            <a:extLst>
              <a:ext uri="{FF2B5EF4-FFF2-40B4-BE49-F238E27FC236}">
                <a16:creationId xmlns:a16="http://schemas.microsoft.com/office/drawing/2014/main" id="{D5E770F9-0E3D-0B0E-FA52-4892527B942C}"/>
              </a:ext>
            </a:extLst>
          </p:cNvPr>
          <p:cNvSpPr txBox="1"/>
          <p:nvPr/>
        </p:nvSpPr>
        <p:spPr>
          <a:xfrm>
            <a:off x="1091986" y="498782"/>
            <a:ext cx="10008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>
                <a:highlight>
                  <a:srgbClr val="C0C0C0"/>
                </a:highlight>
              </a:rPr>
              <a:t>Sárának így is túl sok Dolga van Ezért nem ér rá szelektívan/tudatosan gyűjteni a szemetet ezért </a:t>
            </a:r>
            <a:r>
              <a:rPr lang="hu-HU" sz="4000" b="1" dirty="0" err="1">
                <a:highlight>
                  <a:srgbClr val="C0C0C0"/>
                </a:highlight>
              </a:rPr>
              <a:t>szégyenli</a:t>
            </a:r>
            <a:r>
              <a:rPr lang="hu-HU" sz="4000" b="1" dirty="0">
                <a:highlight>
                  <a:srgbClr val="C0C0C0"/>
                </a:highlight>
              </a:rPr>
              <a:t> magát de nem tud ellene tenni</a:t>
            </a:r>
            <a:endParaRPr lang="en-GB" sz="4000" b="1" dirty="0">
              <a:highlight>
                <a:srgbClr val="C0C0C0"/>
              </a:highlight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F38ADF6-3D54-5A1D-0CBB-9954240D6BAC}"/>
              </a:ext>
            </a:extLst>
          </p:cNvPr>
          <p:cNvSpPr txBox="1"/>
          <p:nvPr/>
        </p:nvSpPr>
        <p:spPr>
          <a:xfrm>
            <a:off x="543529" y="3296509"/>
            <a:ext cx="111049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>
                <a:highlight>
                  <a:srgbClr val="C0C0C0"/>
                </a:highlight>
              </a:rPr>
              <a:t>Ekkor hall egy cégről aki egy minimális árért cserébe elszállítás mellé még kiválogatják a szemetet és cserébe a már újrahasznosított </a:t>
            </a:r>
            <a:r>
              <a:rPr lang="hu-HU" sz="4000" b="1" dirty="0" err="1">
                <a:highlight>
                  <a:srgbClr val="C0C0C0"/>
                </a:highlight>
              </a:rPr>
              <a:t>produktumjainkból</a:t>
            </a:r>
            <a:r>
              <a:rPr lang="hu-HU" sz="4000" b="1" dirty="0">
                <a:highlight>
                  <a:srgbClr val="C0C0C0"/>
                </a:highlight>
              </a:rPr>
              <a:t> minden alkalom után adunk ajándékot</a:t>
            </a:r>
          </a:p>
        </p:txBody>
      </p:sp>
    </p:spTree>
    <p:extLst>
      <p:ext uri="{BB962C8B-B14F-4D97-AF65-F5344CB8AC3E}">
        <p14:creationId xmlns:p14="http://schemas.microsoft.com/office/powerpoint/2010/main" val="108883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" name="Freeform: Shape 2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48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9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Freeform: Shape 55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749EDD9-6196-7A95-274C-AD287FE9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2189" y="-2334154"/>
            <a:ext cx="14196377" cy="9192152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74" name="Freeform: Shape 60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Freeform: Shape 61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64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zövegdoboz 2">
            <a:extLst>
              <a:ext uri="{FF2B5EF4-FFF2-40B4-BE49-F238E27FC236}">
                <a16:creationId xmlns:a16="http://schemas.microsoft.com/office/drawing/2014/main" id="{1178D8E1-CFD2-B3CF-1FE5-2F1D5699250E}"/>
              </a:ext>
            </a:extLst>
          </p:cNvPr>
          <p:cNvSpPr txBox="1"/>
          <p:nvPr/>
        </p:nvSpPr>
        <p:spPr>
          <a:xfrm>
            <a:off x="1173998" y="427767"/>
            <a:ext cx="11149503" cy="17523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A </a:t>
            </a:r>
            <a:r>
              <a:rPr lang="en-US" sz="4000" i="1" dirty="0" err="1">
                <a:highlight>
                  <a:srgbClr val="C0C0C0"/>
                </a:highlight>
                <a:latin typeface="+mj-lt"/>
                <a:ea typeface="+mj-ea"/>
                <a:cs typeface="+mj-cs"/>
              </a:rPr>
              <a:t>fő</a:t>
            </a: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highlight>
                  <a:srgbClr val="C0C0C0"/>
                </a:highlight>
                <a:latin typeface="+mj-lt"/>
                <a:ea typeface="+mj-ea"/>
                <a:cs typeface="+mj-cs"/>
              </a:rPr>
              <a:t>reklámozása</a:t>
            </a: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 a </a:t>
            </a:r>
            <a:r>
              <a:rPr lang="en-US" sz="4000" i="1" dirty="0" err="1">
                <a:highlight>
                  <a:srgbClr val="C0C0C0"/>
                </a:highlight>
                <a:latin typeface="+mj-lt"/>
                <a:ea typeface="+mj-ea"/>
                <a:cs typeface="+mj-cs"/>
              </a:rPr>
              <a:t>cégnek</a:t>
            </a: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highlight>
                  <a:srgbClr val="C0C0C0"/>
                </a:highlight>
                <a:latin typeface="+mj-lt"/>
                <a:ea typeface="+mj-ea"/>
                <a:cs typeface="+mj-cs"/>
              </a:rPr>
              <a:t>leginkább</a:t>
            </a: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highlight>
                  <a:srgbClr val="C0C0C0"/>
                </a:highlight>
                <a:latin typeface="+mj-lt"/>
                <a:ea typeface="+mj-ea"/>
                <a:cs typeface="+mj-cs"/>
              </a:rPr>
              <a:t>szociális</a:t>
            </a: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highlight>
                  <a:srgbClr val="C0C0C0"/>
                </a:highlight>
                <a:latin typeface="+mj-lt"/>
                <a:ea typeface="+mj-ea"/>
                <a:cs typeface="+mj-cs"/>
              </a:rPr>
              <a:t>média</a:t>
            </a: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highlight>
                  <a:srgbClr val="C0C0C0"/>
                </a:highlight>
                <a:latin typeface="+mj-lt"/>
                <a:ea typeface="+mj-ea"/>
                <a:cs typeface="+mj-cs"/>
              </a:rPr>
              <a:t>oldalakon</a:t>
            </a: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highlight>
                  <a:srgbClr val="C0C0C0"/>
                </a:highlight>
                <a:latin typeface="+mj-lt"/>
                <a:ea typeface="+mj-ea"/>
                <a:cs typeface="+mj-cs"/>
              </a:rPr>
              <a:t>lenne</a:t>
            </a: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000" i="1" dirty="0" err="1">
                <a:highlight>
                  <a:srgbClr val="C0C0C0"/>
                </a:highlight>
                <a:latin typeface="+mj-lt"/>
                <a:ea typeface="+mj-ea"/>
                <a:cs typeface="+mj-cs"/>
              </a:rPr>
              <a:t>hirdetve</a:t>
            </a:r>
            <a:r>
              <a:rPr lang="en-US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  </a:t>
            </a:r>
            <a:r>
              <a:rPr lang="hu-HU" sz="4000" i="1" dirty="0">
                <a:highlight>
                  <a:srgbClr val="C0C0C0"/>
                </a:highlight>
                <a:latin typeface="+mj-lt"/>
                <a:ea typeface="+mj-ea"/>
                <a:cs typeface="+mj-cs"/>
              </a:rPr>
              <a:t>átlag dolgozó polgároknak</a:t>
            </a:r>
            <a:endParaRPr lang="en-US" sz="4000" i="1" dirty="0">
              <a:highlight>
                <a:srgbClr val="C0C0C0"/>
              </a:highlight>
              <a:latin typeface="+mj-lt"/>
              <a:ea typeface="+mj-ea"/>
              <a:cs typeface="+mj-cs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C7F2D07-2E38-6501-2CDD-80706F14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024" y="2786366"/>
            <a:ext cx="4161096" cy="24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7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4" name="Freeform: Shape 1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5" name="Freeform: Shape 1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6" name="Freeform: Shape 1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Freeform: Shape 18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3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8" name="Rectangle 2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9" name="Freeform: Shape 3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zövegdoboz 2">
            <a:extLst>
              <a:ext uri="{FF2B5EF4-FFF2-40B4-BE49-F238E27FC236}">
                <a16:creationId xmlns:a16="http://schemas.microsoft.com/office/drawing/2014/main" id="{423F5236-DE3A-5C79-62A9-486CCB452C70}"/>
              </a:ext>
            </a:extLst>
          </p:cNvPr>
          <p:cNvSpPr txBox="1"/>
          <p:nvPr/>
        </p:nvSpPr>
        <p:spPr>
          <a:xfrm>
            <a:off x="525717" y="2796427"/>
            <a:ext cx="4663649" cy="3274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800" dirty="0" err="1"/>
              <a:t>Egyre</a:t>
            </a:r>
            <a:r>
              <a:rPr lang="en-US" sz="2800" dirty="0"/>
              <a:t> </a:t>
            </a:r>
            <a:r>
              <a:rPr lang="en-US" sz="2800" dirty="0" err="1"/>
              <a:t>csak</a:t>
            </a:r>
            <a:r>
              <a:rPr lang="en-US" sz="2800" dirty="0"/>
              <a:t> </a:t>
            </a:r>
            <a:r>
              <a:rPr lang="en-US" sz="2800" dirty="0" err="1"/>
              <a:t>nő</a:t>
            </a:r>
            <a:r>
              <a:rPr lang="en-US" sz="2800" dirty="0"/>
              <a:t> </a:t>
            </a:r>
            <a:r>
              <a:rPr lang="en-US" sz="2800" dirty="0" err="1"/>
              <a:t>az</a:t>
            </a:r>
            <a:r>
              <a:rPr lang="en-US" sz="2800" dirty="0"/>
              <a:t> ember</a:t>
            </a:r>
            <a:r>
              <a:rPr lang="hu-HU" sz="2800" dirty="0"/>
              <a:t>i</a:t>
            </a:r>
            <a:r>
              <a:rPr lang="en-US" sz="2800" dirty="0"/>
              <a:t> </a:t>
            </a:r>
            <a:r>
              <a:rPr lang="en-US" sz="2800" dirty="0" err="1"/>
              <a:t>igény</a:t>
            </a:r>
            <a:r>
              <a:rPr lang="en-US" sz="2800" dirty="0"/>
              <a:t>  </a:t>
            </a:r>
            <a:r>
              <a:rPr lang="en-US" sz="2800" dirty="0" err="1"/>
              <a:t>környezetünk</a:t>
            </a:r>
            <a:r>
              <a:rPr lang="en-US" sz="2800" dirty="0"/>
              <a:t> </a:t>
            </a:r>
            <a:r>
              <a:rPr lang="en-US" sz="2800" dirty="0" err="1"/>
              <a:t>védelmére</a:t>
            </a:r>
            <a:r>
              <a:rPr lang="hu-HU" sz="2800" dirty="0"/>
              <a:t>.</a:t>
            </a:r>
            <a:endParaRPr lang="en-US" sz="2800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2D77405-6E3E-BD95-A4EB-9C561EF1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1400262"/>
            <a:ext cx="5660211" cy="3966518"/>
          </a:xfrm>
          <a:prstGeom prst="rect">
            <a:avLst/>
          </a:prstGeom>
        </p:spPr>
      </p:pic>
      <p:sp>
        <p:nvSpPr>
          <p:cNvPr id="76" name="Freeform: Shape 40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7" name="Group 42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8" name="Freeform: Shape 43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44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45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9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512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13FD65A5-5B4B-88C3-B24E-7624C12D2864}"/>
              </a:ext>
            </a:extLst>
          </p:cNvPr>
          <p:cNvSpPr txBox="1"/>
          <p:nvPr/>
        </p:nvSpPr>
        <p:spPr>
          <a:xfrm>
            <a:off x="275039" y="466997"/>
            <a:ext cx="116419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/>
              <a:t>Magyarországon nincs olyan cég ami külön az </a:t>
            </a:r>
            <a:r>
              <a:rPr lang="hu-HU" sz="3200" dirty="0" err="1"/>
              <a:t>újrahasznosítással</a:t>
            </a:r>
            <a:r>
              <a:rPr lang="hu-HU" sz="3200" dirty="0"/>
              <a:t> foglalkozik. </a:t>
            </a:r>
          </a:p>
          <a:p>
            <a:pPr algn="ctr"/>
            <a:r>
              <a:rPr lang="hu-HU" sz="3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NHKV Zártkörűen </a:t>
            </a:r>
            <a:r>
              <a:rPr lang="hu-HU" sz="3200" dirty="0">
                <a:solidFill>
                  <a:srgbClr val="333333"/>
                </a:solidFill>
                <a:latin typeface="Open Sans" panose="020B0606030504020204" pitchFamily="34" charset="0"/>
              </a:rPr>
              <a:t>Működő Nemzeti Hulladékgazdálkodási Koordináló és VagyonkezelőRészvénytársaság jelenti az egyetlen konkurenciát</a:t>
            </a:r>
            <a:endParaRPr lang="hu-HU" sz="32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9FE8737-520C-0C0D-4087-D19DC482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240"/>
            <a:ext cx="379476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2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9519AAF-D408-ECBC-73C2-29DB82878DD3}"/>
              </a:ext>
            </a:extLst>
          </p:cNvPr>
          <p:cNvSpPr txBox="1"/>
          <p:nvPr/>
        </p:nvSpPr>
        <p:spPr>
          <a:xfrm>
            <a:off x="495963" y="4400762"/>
            <a:ext cx="5313400" cy="19783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i="1" dirty="0">
                <a:latin typeface="+mj-lt"/>
                <a:ea typeface="+mj-ea"/>
                <a:cs typeface="+mj-cs"/>
              </a:rPr>
              <a:t>A </a:t>
            </a:r>
            <a:r>
              <a:rPr lang="en-US" sz="3600" i="1" dirty="0" err="1">
                <a:latin typeface="+mj-lt"/>
                <a:ea typeface="+mj-ea"/>
                <a:cs typeface="+mj-cs"/>
              </a:rPr>
              <a:t>szerviz</a:t>
            </a:r>
            <a:r>
              <a:rPr lang="en-US" sz="3600" i="1" dirty="0">
                <a:latin typeface="+mj-lt"/>
                <a:ea typeface="+mj-ea"/>
                <a:cs typeface="+mj-cs"/>
              </a:rPr>
              <a:t> </a:t>
            </a:r>
            <a:r>
              <a:rPr lang="en-US" sz="3600" i="1" dirty="0" err="1">
                <a:latin typeface="+mj-lt"/>
                <a:ea typeface="+mj-ea"/>
                <a:cs typeface="+mj-cs"/>
              </a:rPr>
              <a:t>és</a:t>
            </a:r>
            <a:r>
              <a:rPr lang="en-US" sz="3600" i="1" dirty="0">
                <a:latin typeface="+mj-lt"/>
                <a:ea typeface="+mj-ea"/>
                <a:cs typeface="+mj-cs"/>
              </a:rPr>
              <a:t> </a:t>
            </a:r>
            <a:r>
              <a:rPr lang="en-US" sz="3600" i="1" dirty="0" err="1">
                <a:latin typeface="+mj-lt"/>
                <a:ea typeface="+mj-ea"/>
                <a:cs typeface="+mj-cs"/>
              </a:rPr>
              <a:t>szállítás</a:t>
            </a:r>
            <a:r>
              <a:rPr lang="en-US" sz="3600" i="1" dirty="0">
                <a:latin typeface="+mj-lt"/>
                <a:ea typeface="+mj-ea"/>
                <a:cs typeface="+mj-cs"/>
              </a:rPr>
              <a:t> </a:t>
            </a:r>
            <a:r>
              <a:rPr lang="en-US" sz="3600" i="1" dirty="0" err="1">
                <a:latin typeface="+mj-lt"/>
                <a:ea typeface="+mj-ea"/>
                <a:cs typeface="+mj-cs"/>
              </a:rPr>
              <a:t>mellé</a:t>
            </a:r>
            <a:r>
              <a:rPr lang="hu-HU" sz="3600" i="1" dirty="0">
                <a:latin typeface="+mj-lt"/>
                <a:ea typeface="+mj-ea"/>
                <a:cs typeface="+mj-cs"/>
              </a:rPr>
              <a:t> zsákbamacska </a:t>
            </a:r>
            <a:r>
              <a:rPr lang="hu-HU" sz="3600" i="1" dirty="0" err="1">
                <a:latin typeface="+mj-lt"/>
                <a:ea typeface="+mj-ea"/>
                <a:cs typeface="+mj-cs"/>
              </a:rPr>
              <a:t>szerűen</a:t>
            </a:r>
            <a:r>
              <a:rPr lang="hu-HU" sz="3600" i="1" dirty="0">
                <a:latin typeface="+mj-lt"/>
                <a:ea typeface="+mj-ea"/>
                <a:cs typeface="+mj-cs"/>
              </a:rPr>
              <a:t> kapnak vásárlóink újrahasznosított terméket hogy lássák a ”munkájuk” gyümölcsét</a:t>
            </a:r>
            <a:endParaRPr lang="en-US" sz="3600" i="1" dirty="0">
              <a:latin typeface="+mj-lt"/>
              <a:ea typeface="+mj-ea"/>
              <a:cs typeface="+mj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7DB0D0F3-1AFB-58CE-1BB4-034E731C9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619"/>
          <a:stretch/>
        </p:blipFill>
        <p:spPr>
          <a:xfrm>
            <a:off x="6522720" y="10"/>
            <a:ext cx="56692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49304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278</Words>
  <Application>Microsoft Office PowerPoint</Application>
  <PresentationFormat>Szélesvásznú</PresentationFormat>
  <Paragraphs>45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Avenir Next LT Pro Light</vt:lpstr>
      <vt:lpstr>Georgia Pro Semibold</vt:lpstr>
      <vt:lpstr>Open Sans</vt:lpstr>
      <vt:lpstr>RocaVTI</vt:lpstr>
      <vt:lpstr>Magyar Deluxe Szemétszállító kft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Magyar Deluxe Szemétszállító kft</dc:title>
  <dc:creator>Pál Benkő</dc:creator>
  <cp:lastModifiedBy>Viktor Trefiman</cp:lastModifiedBy>
  <cp:revision>8</cp:revision>
  <dcterms:created xsi:type="dcterms:W3CDTF">2022-11-24T12:56:20Z</dcterms:created>
  <dcterms:modified xsi:type="dcterms:W3CDTF">2022-11-25T09:59:45Z</dcterms:modified>
</cp:coreProperties>
</file>